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6"/>
  </p:notesMasterIdLst>
  <p:sldIdLst>
    <p:sldId id="312" r:id="rId4"/>
    <p:sldId id="3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1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84583-06BE-4045-8519-8B98AD5CFC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58177-A9D5-7947-ACC2-7405F23EC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40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A35B-0589-9C58-708E-944182A1B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9C181-1F9F-65A0-86D3-1AFF5AAE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B45D4-7B49-053E-C723-6511CFAC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CC60-6914-056C-E308-9B09CB67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8AA4-9414-573D-781F-D32E31A2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A680-6DF6-A5B5-0A86-2880182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B9CAD-C84B-914B-3551-279A11725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793B7-102B-2596-4710-8FC5CBE4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55C48-D70F-2A3C-E900-DD7FAD0C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4188F-0659-2297-8AC0-C8B1CCE6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1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0ECE8-323F-2B7F-9410-47C3FF6C2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EE179-2B1E-F125-9564-E4709C0B9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760B-E218-A76D-BE2E-E3FACE6D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643C9-2B08-F7D3-535B-1BC7EB9D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869A8-FEDB-F4C2-E3BF-E8785789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5BCA-361D-6CF6-DEB5-9AAB1DB0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A626A-B0B8-32D1-391A-D90ECEC8C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2047F-720A-FE05-81E9-0CED270D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E8FCD-01C7-CC37-024E-7ACBD99E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15B4B-3A96-5C24-419B-09B60715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CFE1-6021-7B60-9084-6B46F826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755E1-D4BE-E82B-5A48-9D2BA3ED0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036F-D7DE-F69F-E282-4345D48D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647C-A97C-D002-3CDE-DA0A1016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D52F-A425-7884-8960-32E0F8C7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EB7F-E020-1241-A28C-58B0AA90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B5C0A-6D94-6692-5351-73543A7DF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A3C73-F168-4F81-EA15-303D4C9B4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CA4F7-3D21-82D7-F079-C05EA4B1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BE5CF-D8F8-2DC6-B825-DC07BFC8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A327A-520A-8D96-F03C-BA6428DB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D810-9973-2E5C-9CD8-2810D040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FB588-AC84-A4A2-BA89-BC45A040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9ECE9-3743-D46D-E5A2-786970B3F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BDF1-02D4-52F3-F5CB-A0172F6AC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27F60-03F7-EF45-1332-1D8B5C88A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53DA2-AF0C-34F4-CF95-F77750C2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6F51F-306B-EEB9-6F67-ECD708FF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E3E6B-5861-556A-D357-5F7086D0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8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2E0E-57A7-ABA5-16EA-380A1F31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D6316-0103-0F0A-A1E8-81C84637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0DB06-AC88-41A5-9E28-7E9A7784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FB2C0-EED4-F4E4-6B90-879F36E2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D07FB-06C4-EAC0-AC36-BA8C8B4E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7B2C9-9CF2-AF3B-DC76-ECEB779D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10377-DBF8-AD6A-3945-846455EB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42A6-BFFE-5D3D-879B-30D4D1C6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B7D2-3229-799D-4D71-4B1445172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E52AE-5011-5BEC-AC98-4105D6E6D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4022D-47B3-6DEC-E8D4-AE29708A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A13BA-81CA-A33E-9AEC-BA026277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E60DB-4C7D-366C-A129-4560EC2F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9D03-B554-F634-8BA6-EC7CD4FA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52D49-AFAB-4F90-86E5-79A0BAF7E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5A1B2-D1D8-02CF-8B42-071B1D8FD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EC32F-D23F-A239-7EDF-1E860FD1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BDCEC-F055-A1B2-A857-613530DF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3F8FA-5A17-898B-FBA3-104EEE26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1EC56-C0D2-B2F0-4A0F-4607F958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11C4A-7F04-30D1-091D-B6400C92A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52869-6AB2-BED9-7B18-37A9AAB6B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99B07-C98B-AD47-BF89-F96282ACA75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5D0E-EF0C-B03D-FF5B-5CF0F5AA8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A63B-0A11-6246-FFD2-71A58266A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00F89-47C7-3F4C-A19D-065163CB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722E5B-2E69-6057-6750-110C373D237D}"/>
              </a:ext>
            </a:extLst>
          </p:cNvPr>
          <p:cNvSpPr txBox="1"/>
          <p:nvPr/>
        </p:nvSpPr>
        <p:spPr>
          <a:xfrm>
            <a:off x="5886518" y="902925"/>
            <a:ext cx="2719044" cy="29166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62345" tIns="31173" rIns="62345" bIns="31173" rtlCol="0" anchor="t">
            <a:spAutoFit/>
          </a:bodyPr>
          <a:lstStyle/>
          <a:p>
            <a:pPr algn="ctr"/>
            <a:r>
              <a:rPr lang="en-US" sz="109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Homework</a:t>
            </a:r>
          </a:p>
          <a:p>
            <a:pPr algn="ctr"/>
            <a:r>
              <a:rPr lang="en-US" sz="109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Monday</a:t>
            </a: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ELA: Homework sheet</a:t>
            </a: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Math: Study +0-6</a:t>
            </a: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Spelling: Rainbow write words</a:t>
            </a:r>
          </a:p>
          <a:p>
            <a:pPr algn="ctr"/>
            <a:r>
              <a:rPr lang="en-US" sz="109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  <a:p>
            <a:pPr marL="233789" indent="-233789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ELA: Homework Sheet</a:t>
            </a:r>
          </a:p>
          <a:p>
            <a:pPr marL="233789" indent="-233789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Math: Study +0-6 math facts</a:t>
            </a:r>
          </a:p>
          <a:p>
            <a:pPr marL="233789" indent="-233789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Spelling: Write a sentence with words 1-5</a:t>
            </a:r>
          </a:p>
          <a:p>
            <a:pPr algn="ctr"/>
            <a:r>
              <a:rPr lang="en-US" sz="109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  <a:p>
            <a:pPr marL="233789" indent="-233789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+0-6 math facts</a:t>
            </a:r>
          </a:p>
          <a:p>
            <a:pPr algn="ctr"/>
            <a:r>
              <a:rPr lang="en-US" sz="109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ELA: Homework sheet</a:t>
            </a: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Math: study math 0-6 facts, WB pgs. 69-70</a:t>
            </a: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Spelling: Write a sentences with words 6-10.</a:t>
            </a:r>
            <a:endParaRPr lang="en-US" sz="136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STARBUCKS" panose="02000603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57440B-E7A3-77E8-7F0C-A230E519F022}"/>
              </a:ext>
            </a:extLst>
          </p:cNvPr>
          <p:cNvSpPr/>
          <p:nvPr/>
        </p:nvSpPr>
        <p:spPr>
          <a:xfrm>
            <a:off x="4044068" y="544358"/>
            <a:ext cx="1561750" cy="440622"/>
          </a:xfrm>
          <a:prstGeom prst="rect">
            <a:avLst/>
          </a:prstGeom>
          <a:noFill/>
        </p:spPr>
        <p:txBody>
          <a:bodyPr wrap="none" lIns="62345" tIns="31173" rIns="62345" bIns="31173">
            <a:spAutoFit/>
          </a:bodyPr>
          <a:lstStyle/>
          <a:p>
            <a:pPr algn="ctr"/>
            <a:r>
              <a:rPr lang="en-US" sz="2454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  <a:cs typeface="Cupcakia" pitchFamily="2" charset="-128"/>
              </a:rPr>
              <a:t>Newsletter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55D63-B703-39BD-8F68-18E97C886FBC}"/>
              </a:ext>
            </a:extLst>
          </p:cNvPr>
          <p:cNvSpPr txBox="1"/>
          <p:nvPr/>
        </p:nvSpPr>
        <p:spPr>
          <a:xfrm>
            <a:off x="6697189" y="84519"/>
            <a:ext cx="1673110" cy="398688"/>
          </a:xfrm>
          <a:prstGeom prst="rect">
            <a:avLst/>
          </a:prstGeom>
          <a:noFill/>
        </p:spPr>
        <p:txBody>
          <a:bodyPr wrap="square" lIns="62345" tIns="31173" rIns="62345" bIns="31173" rtlCol="0" anchor="t">
            <a:spAutoFit/>
          </a:bodyPr>
          <a:lstStyle/>
          <a:p>
            <a:pPr algn="r"/>
            <a:r>
              <a:rPr lang="en-US" sz="109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  <a:ea typeface="HELLOSTARBUCKS" panose="02000603000000000000" pitchFamily="2" charset="0"/>
              </a:rPr>
              <a:t>October 3-7, 2022</a:t>
            </a:r>
          </a:p>
          <a:p>
            <a:pPr algn="r"/>
            <a:endParaRPr lang="en-US" sz="109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ea typeface="HELLOSTARBUCKS" panose="02000603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62C43C6-0A6A-2200-4D45-81CE9E4BDA7F}"/>
              </a:ext>
            </a:extLst>
          </p:cNvPr>
          <p:cNvSpPr/>
          <p:nvPr/>
        </p:nvSpPr>
        <p:spPr>
          <a:xfrm>
            <a:off x="3589599" y="-6517"/>
            <a:ext cx="3630299" cy="818418"/>
          </a:xfrm>
          <a:prstGeom prst="rect">
            <a:avLst/>
          </a:prstGeom>
          <a:noFill/>
        </p:spPr>
        <p:txBody>
          <a:bodyPr wrap="square" lIns="62345" tIns="31173" rIns="62345" bIns="31173">
            <a:spAutoFit/>
          </a:bodyPr>
          <a:lstStyle/>
          <a:p>
            <a:pPr algn="ctr"/>
            <a:r>
              <a:rPr lang="en-US" sz="4909" b="1">
                <a:ln w="3175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  <a:cs typeface="Cupcakia" pitchFamily="2" charset="-128"/>
              </a:rPr>
              <a:t>First Grade</a:t>
            </a:r>
          </a:p>
        </p:txBody>
      </p:sp>
      <p:pic>
        <p:nvPicPr>
          <p:cNvPr id="6" name="Graphic 5" descr="Snake">
            <a:extLst>
              <a:ext uri="{FF2B5EF4-FFF2-40B4-BE49-F238E27FC236}">
                <a16:creationId xmlns:a16="http://schemas.microsoft.com/office/drawing/2014/main" id="{38EAAA5E-A270-5EC4-9B48-4B5FA8457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7935">
            <a:off x="3696346" y="691643"/>
            <a:ext cx="337281" cy="337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E05A5-140C-920E-83D0-7A7D7981BDA1}"/>
              </a:ext>
            </a:extLst>
          </p:cNvPr>
          <p:cNvSpPr txBox="1"/>
          <p:nvPr/>
        </p:nvSpPr>
        <p:spPr>
          <a:xfrm>
            <a:off x="3594120" y="1001582"/>
            <a:ext cx="2156113" cy="12467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64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Events</a:t>
            </a:r>
          </a:p>
          <a:p>
            <a:pPr algn="ctr"/>
            <a:r>
              <a:rPr lang="en-US" sz="102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End of First Term: October 7</a:t>
            </a:r>
            <a:r>
              <a:rPr lang="en-US" sz="1023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th</a:t>
            </a:r>
            <a:endParaRPr lang="en-US" sz="102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HELLODOODLEPRINT" panose="02000603000000000000" pitchFamily="2" charset="0"/>
            </a:endParaRPr>
          </a:p>
          <a:p>
            <a:pPr algn="ctr"/>
            <a:r>
              <a:rPr lang="en-US" sz="102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School Holiday: October 10</a:t>
            </a:r>
            <a:r>
              <a:rPr lang="en-US" sz="1023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th</a:t>
            </a:r>
            <a:r>
              <a:rPr lang="en-US" sz="102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 </a:t>
            </a:r>
          </a:p>
          <a:p>
            <a:pPr algn="ctr"/>
            <a:r>
              <a:rPr lang="en-US" sz="102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Parent-Teacher Conferences: October 11</a:t>
            </a:r>
            <a:r>
              <a:rPr lang="en-US" sz="1023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th</a:t>
            </a:r>
            <a:r>
              <a:rPr lang="en-US" sz="102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 </a:t>
            </a:r>
          </a:p>
          <a:p>
            <a:pPr algn="ctr"/>
            <a:r>
              <a:rPr lang="en-US" sz="102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50’s Day: October 14</a:t>
            </a:r>
            <a:r>
              <a:rPr lang="en-US" sz="1023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th</a:t>
            </a:r>
            <a:r>
              <a:rPr lang="en-US" sz="102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HELLODOODLEPRINT" panose="02000603000000000000" pitchFamily="2" charset="0"/>
              </a:rPr>
              <a:t> </a:t>
            </a:r>
          </a:p>
          <a:p>
            <a:pPr algn="ctr"/>
            <a:endParaRPr lang="en-US" sz="102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HELLODOODLEPRINT" panose="02000603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DB386AA-61B2-4BE7-F33B-763757500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318" y="6009186"/>
            <a:ext cx="5299364" cy="6813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FFB31F-FE34-167E-BDBE-12F8BAAAE7A6}"/>
              </a:ext>
            </a:extLst>
          </p:cNvPr>
          <p:cNvSpPr txBox="1"/>
          <p:nvPr/>
        </p:nvSpPr>
        <p:spPr>
          <a:xfrm>
            <a:off x="3557278" y="3381493"/>
            <a:ext cx="2152604" cy="512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64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Weekly Math Skills</a:t>
            </a:r>
          </a:p>
          <a:p>
            <a:pPr algn="ctr"/>
            <a:r>
              <a:rPr lang="en-US" sz="1364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Number partners with 8-9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79FFEC-B507-58DB-2F13-4360B37FC4C8}"/>
              </a:ext>
            </a:extLst>
          </p:cNvPr>
          <p:cNvSpPr txBox="1"/>
          <p:nvPr/>
        </p:nvSpPr>
        <p:spPr>
          <a:xfrm>
            <a:off x="5998594" y="4390094"/>
            <a:ext cx="2442607" cy="3862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955" b="1">
              <a:latin typeface="Century Gothic" panose="020B0502020202020204" pitchFamily="34" charset="0"/>
            </a:endParaRPr>
          </a:p>
          <a:p>
            <a:r>
              <a:rPr lang="en-US" sz="955">
                <a:latin typeface="Century Gothic" panose="020B0502020202020204" pitchFamily="34" charset="0"/>
              </a:rPr>
              <a:t> </a:t>
            </a:r>
          </a:p>
          <a:p>
            <a:pPr marL="194824" indent="-194824">
              <a:buFont typeface="Arial" panose="020B0604020202020204" pitchFamily="34" charset="0"/>
              <a:buChar char="•"/>
            </a:pPr>
            <a:endParaRPr lang="en-US" sz="955">
              <a:latin typeface="Century Gothic" panose="020B0502020202020204" pitchFamily="34" charset="0"/>
            </a:endParaRPr>
          </a:p>
          <a:p>
            <a:endParaRPr lang="en-US" sz="955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1F991-F568-0AE5-0981-044B7723EF0F}"/>
              </a:ext>
            </a:extLst>
          </p:cNvPr>
          <p:cNvSpPr txBox="1"/>
          <p:nvPr/>
        </p:nvSpPr>
        <p:spPr>
          <a:xfrm>
            <a:off x="7079336" y="3924509"/>
            <a:ext cx="1475466" cy="1070667"/>
          </a:xfrm>
          <a:prstGeom prst="rect">
            <a:avLst/>
          </a:pr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62345" tIns="31173" rIns="62345" bIns="31173" rtlCol="0" anchor="t">
            <a:spAutoFit/>
          </a:bodyPr>
          <a:lstStyle/>
          <a:p>
            <a:pPr algn="ctr"/>
            <a:r>
              <a:rPr lang="en-US" sz="1364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Weekly Assessments</a:t>
            </a:r>
            <a:endParaRPr lang="en-US" sz="955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DOODLEPRINT" panose="02000603000000000000" pitchFamily="2" charset="0"/>
              <a:ea typeface="HELLODOODLEPRINT" panose="02000603000000000000" pitchFamily="2" charset="0"/>
            </a:endParaRPr>
          </a:p>
          <a:p>
            <a:pPr algn="ctr"/>
            <a:r>
              <a:rPr lang="en-US" sz="95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DOODLEPRINT" panose="02000603000000000000" pitchFamily="2" charset="0"/>
                <a:ea typeface="HELLODOODLEPRINT" panose="02000603000000000000" pitchFamily="2" charset="0"/>
              </a:rPr>
              <a:t>ELA: Spelling Test</a:t>
            </a:r>
          </a:p>
          <a:p>
            <a:pPr algn="ctr"/>
            <a:r>
              <a:rPr lang="en-US" sz="95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DOODLEPRINT" panose="02000603000000000000" pitchFamily="2" charset="0"/>
                <a:ea typeface="HELLODOODLEPRINT" panose="02000603000000000000" pitchFamily="2" charset="0"/>
              </a:rPr>
              <a:t>Sight Word Check</a:t>
            </a:r>
          </a:p>
          <a:p>
            <a:pPr algn="ctr"/>
            <a:r>
              <a:rPr lang="en-US" sz="95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DOODLEPRINT" panose="02000603000000000000" pitchFamily="2" charset="0"/>
                <a:ea typeface="HELLODOODLEPRINT" panose="02000603000000000000" pitchFamily="2" charset="0"/>
              </a:rPr>
              <a:t>Math standards test</a:t>
            </a:r>
          </a:p>
          <a:p>
            <a:pPr algn="ctr"/>
            <a:r>
              <a:rPr lang="en-US" sz="95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DOODLEPRINT" panose="02000603000000000000" pitchFamily="2" charset="0"/>
                <a:ea typeface="HELLODOODLEPRINT" panose="02000603000000000000" pitchFamily="2" charset="0"/>
              </a:rPr>
              <a:t>0-6 fact test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12218-ED20-A318-54DB-96292399DCED}"/>
              </a:ext>
            </a:extLst>
          </p:cNvPr>
          <p:cNvSpPr txBox="1"/>
          <p:nvPr/>
        </p:nvSpPr>
        <p:spPr>
          <a:xfrm>
            <a:off x="3561451" y="2343494"/>
            <a:ext cx="2156113" cy="860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62345" tIns="31173" rIns="62345" bIns="31173" rtlCol="0" anchor="t">
            <a:spAutoFit/>
          </a:bodyPr>
          <a:lstStyle/>
          <a:p>
            <a:pPr algn="ctr"/>
            <a:r>
              <a:rPr lang="en-US" sz="1364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/>
                <a:ea typeface="HELLOSTARBUCKS" panose="02000603000000000000" pitchFamily="2" charset="0"/>
              </a:rPr>
              <a:t>Reminders </a:t>
            </a:r>
            <a:endParaRPr lang="en-US" sz="1023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HELLODOODLEPRINT" panose="02000603000000000000" pitchFamily="2" charset="0"/>
            </a:endParaRP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en-US" sz="955" dirty="0">
                <a:latin typeface="Century Gothic"/>
                <a:ea typeface="HELLOBASIC" panose="02000603000000000000" pitchFamily="2" charset="0"/>
              </a:rPr>
              <a:t> Check binder daily and sign behavior chart. </a:t>
            </a:r>
            <a:endParaRPr lang="en-US" sz="955" dirty="0">
              <a:latin typeface="Century Gothic" panose="020B0502020202020204" pitchFamily="34" charset="0"/>
              <a:ea typeface="HELLOBASIC" panose="02000603000000000000" pitchFamily="2" charset="0"/>
            </a:endParaRP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en-US" sz="955" dirty="0">
                <a:latin typeface="Century Gothic"/>
                <a:ea typeface="HELLOBASIC" panose="02000603000000000000" pitchFamily="2" charset="0"/>
              </a:rPr>
              <a:t>Send a snack and a water bottle daily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2EC9BA-965D-E4D4-5F6B-7A0278D347FC}"/>
              </a:ext>
            </a:extLst>
          </p:cNvPr>
          <p:cNvSpPr txBox="1"/>
          <p:nvPr/>
        </p:nvSpPr>
        <p:spPr>
          <a:xfrm>
            <a:off x="3561451" y="4133786"/>
            <a:ext cx="2156113" cy="6799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64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Student of the Week</a:t>
            </a:r>
          </a:p>
          <a:p>
            <a:endParaRPr lang="en-US" sz="1227">
              <a:latin typeface="Century Gothic" panose="020B0502020202020204" pitchFamily="34" charset="0"/>
              <a:ea typeface="HELLOBASIC" panose="02000603000000000000" pitchFamily="2" charset="0"/>
            </a:endParaRPr>
          </a:p>
          <a:p>
            <a:endParaRPr lang="en-US" sz="1227">
              <a:latin typeface="Century Gothic" panose="020B0502020202020204" pitchFamily="34" charset="0"/>
              <a:ea typeface="HELLOBASIC" panose="02000603000000000000" pitchFamily="2" charset="0"/>
            </a:endParaRPr>
          </a:p>
        </p:txBody>
      </p:sp>
      <p:pic>
        <p:nvPicPr>
          <p:cNvPr id="13" name="Graphic 12" descr="Tiger">
            <a:extLst>
              <a:ext uri="{FF2B5EF4-FFF2-40B4-BE49-F238E27FC236}">
                <a16:creationId xmlns:a16="http://schemas.microsoft.com/office/drawing/2014/main" id="{6948FE60-F763-D764-3ADF-A4DCA4D3D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1643" y="378127"/>
            <a:ext cx="623455" cy="623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41FE0-F3F5-660C-D237-8ECB1970D027}"/>
              </a:ext>
            </a:extLst>
          </p:cNvPr>
          <p:cNvSpPr txBox="1"/>
          <p:nvPr/>
        </p:nvSpPr>
        <p:spPr>
          <a:xfrm>
            <a:off x="5884993" y="3738476"/>
            <a:ext cx="1076978" cy="2517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227"/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15013792-8FBA-21AD-7BCF-68FF36DB8E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124" y="3910843"/>
            <a:ext cx="1301663" cy="13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4314138" y="434355"/>
            <a:ext cx="2595574" cy="438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502" tIns="60502" rIns="60502" bIns="60502" rtlCol="0" anchor="b" anchorCtr="0">
            <a:noAutofit/>
          </a:bodyPr>
          <a:lstStyle/>
          <a:p>
            <a:pPr>
              <a:spcBef>
                <a:spcPts val="794"/>
              </a:spcBef>
              <a:buSzPts val="1100"/>
            </a:pPr>
            <a:r>
              <a:rPr lang="en" sz="2100" dirty="0">
                <a:latin typeface="Oswald"/>
                <a:ea typeface="HELLOALI" panose="02000603000000000000" pitchFamily="2" charset="0"/>
                <a:cs typeface="Oswald"/>
                <a:sym typeface="Oswald"/>
              </a:rPr>
              <a:t>HMH Module 3 Week 2: </a:t>
            </a:r>
            <a:br>
              <a:rPr lang="en" sz="1800" dirty="0">
                <a:latin typeface="Oswald"/>
                <a:ea typeface="HELLOALI" panose="02000603000000000000" pitchFamily="2" charset="0"/>
                <a:cs typeface="Oswald"/>
                <a:sym typeface="Oswald"/>
              </a:rPr>
            </a:br>
            <a:r>
              <a:rPr lang="en" sz="1800" dirty="0">
                <a:latin typeface="Oswald"/>
                <a:ea typeface="HELLOALI" panose="02000603000000000000" pitchFamily="2" charset="0"/>
                <a:cs typeface="Oswald"/>
                <a:sym typeface="Oswald"/>
              </a:rPr>
              <a:t>Amazing Animals</a:t>
            </a:r>
            <a:endParaRPr sz="1500" dirty="0">
              <a:latin typeface="HELLOCHUNKY" panose="02000603000000000000" pitchFamily="2" charset="0"/>
              <a:ea typeface="HELLOCHUNKY" panose="02000603000000000000" pitchFamily="2" charset="0"/>
              <a:cs typeface="Oswald"/>
              <a:sym typeface="Oswald"/>
            </a:endParaRPr>
          </a:p>
        </p:txBody>
      </p:sp>
      <p:graphicFrame>
        <p:nvGraphicFramePr>
          <p:cNvPr id="79" name="Google Shape;79;p2"/>
          <p:cNvGraphicFramePr/>
          <p:nvPr/>
        </p:nvGraphicFramePr>
        <p:xfrm>
          <a:off x="3672651" y="1733723"/>
          <a:ext cx="1482486" cy="7774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8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6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PHONICS 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72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8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West Virginia Phonics: </a:t>
                      </a:r>
                      <a:r>
                        <a:rPr lang="en" sz="800" b="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 blends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8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Heggerty: </a:t>
                      </a:r>
                      <a:r>
                        <a:rPr lang="en" sz="800" b="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Week 8</a:t>
                      </a: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0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Google Shape;80;p2"/>
          <p:cNvGraphicFramePr/>
          <p:nvPr/>
        </p:nvGraphicFramePr>
        <p:xfrm>
          <a:off x="3672643" y="999979"/>
          <a:ext cx="4846716" cy="6094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024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ESSENTIAL QUESTION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KG Something to Believe In" panose="02000000000000000000" pitchFamily="2" charset="77"/>
                          <a:ea typeface="HELLOKINDERGARTEN" panose="02000603000000000000" pitchFamily="2" charset="0"/>
                          <a:cs typeface="Comfortaa"/>
                          <a:sym typeface="Comfortaa"/>
                        </a:rPr>
                        <a:t>How do animals’ bodies help them?</a:t>
                      </a:r>
                      <a:endParaRPr sz="1200" u="none" strike="noStrike" cap="none">
                        <a:latin typeface="KG Something to Believe In" panose="02000000000000000000" pitchFamily="2" charset="77"/>
                        <a:ea typeface="HELLOKINDERGARTEN" panose="02000603000000000000" pitchFamily="2" charset="0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3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3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1" name="Google Shape;81;p2"/>
          <p:cNvGraphicFramePr/>
          <p:nvPr/>
        </p:nvGraphicFramePr>
        <p:xfrm>
          <a:off x="3657870" y="2846916"/>
          <a:ext cx="1482485" cy="11771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8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SIGHT WORDS 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3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from, pretty, brown, green, draw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Review: black, blue, come, play, and, was, said, what</a:t>
                      </a: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Google Shape;82;p2"/>
          <p:cNvGraphicFramePr/>
          <p:nvPr/>
        </p:nvGraphicFramePr>
        <p:xfrm>
          <a:off x="5231640" y="2594556"/>
          <a:ext cx="3271385" cy="10215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7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3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VOCABULARY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dk1"/>
                          </a:solidFill>
                          <a:latin typeface="KG Red Hands" panose="02000505000000020004" pitchFamily="2" charset="0"/>
                          <a:ea typeface="Comfortaa"/>
                          <a:cs typeface="Comfortaa"/>
                          <a:sym typeface="Comfortaa"/>
                        </a:rPr>
                        <a:t>BIG IDEA WORDS: </a:t>
                      </a:r>
                      <a:r>
                        <a:rPr lang="en" sz="900" b="0" u="none" strike="noStrike" cap="none" dirty="0">
                          <a:solidFill>
                            <a:schemeClr val="dk1"/>
                          </a:solidFill>
                          <a:latin typeface="KG Red Hands" panose="02000505000000020004" pitchFamily="2" charset="0"/>
                          <a:ea typeface="Comfortaa"/>
                          <a:cs typeface="Comfortaa"/>
                          <a:sym typeface="Comfortaa"/>
                        </a:rPr>
                        <a:t>camouflage, characteristics, mammal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 b="0" u="none" strike="noStrike" cap="none" dirty="0">
                          <a:solidFill>
                            <a:schemeClr val="dk1"/>
                          </a:solidFill>
                          <a:latin typeface="KG Red Hands" panose="02000505000000020004" pitchFamily="2" charset="0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" sz="900" b="1" u="none" strike="noStrike" cap="none" dirty="0">
                          <a:solidFill>
                            <a:schemeClr val="dk1"/>
                          </a:solidFill>
                          <a:latin typeface="KG Red Hands" panose="02000505000000020004" pitchFamily="2" charset="0"/>
                          <a:ea typeface="Comfortaa"/>
                          <a:cs typeface="Comfortaa"/>
                          <a:sym typeface="Comfortaa"/>
                        </a:rPr>
                        <a:t>POWER WORDS: </a:t>
                      </a:r>
                      <a:r>
                        <a:rPr lang="en" sz="900" b="0" u="none" strike="noStrike" cap="none" dirty="0">
                          <a:solidFill>
                            <a:schemeClr val="dk1"/>
                          </a:solidFill>
                          <a:latin typeface="KG Red Hands" panose="02000505000000020004" pitchFamily="2" charset="0"/>
                          <a:ea typeface="Comfortaa"/>
                          <a:cs typeface="Comfortaa"/>
                          <a:sym typeface="Comfortaa"/>
                        </a:rPr>
                        <a:t>sheds, lenses, sharp, pupils, experts, thank, dull, once, stroll, shingle, shriek 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Comfortaa"/>
                          <a:ea typeface="+mn-ea"/>
                          <a:cs typeface="+mn-cs"/>
                          <a:sym typeface="Comfortaa"/>
                        </a:rPr>
                        <a:t>HIGH</a:t>
                      </a:r>
                      <a:r>
                        <a:rPr lang="en-US" sz="700" b="1" u="none" strike="noStrike" cap="none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800" b="1" u="none" strike="noStrike" cap="none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FREQUENCY WORDS: </a:t>
                      </a: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all, down, four, from, her, now, saw, went</a:t>
                      </a:r>
                      <a:endParaRPr lang="en-US" sz="800" b="1" u="none" strike="noStrike" cap="none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Google Shape;83;p2"/>
          <p:cNvGraphicFramePr/>
          <p:nvPr/>
        </p:nvGraphicFramePr>
        <p:xfrm>
          <a:off x="5221065" y="1733723"/>
          <a:ext cx="3271385" cy="8269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0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6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READING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44"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 sz="900" u="none" strike="noStrike" cap="none">
                          <a:latin typeface="HELLOBASIC" panose="02000603000000000000" pitchFamily="2" charset="0"/>
                          <a:ea typeface="HELLOBASIC" panose="02000603000000000000" pitchFamily="2" charset="0"/>
                          <a:sym typeface="Comfortaa"/>
                        </a:rPr>
                        <a:t>Text organization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 sz="900" u="none" strike="noStrike" cap="none">
                          <a:latin typeface="HELLOBASIC" panose="02000603000000000000" pitchFamily="2" charset="0"/>
                          <a:ea typeface="HELLOBASIC" panose="02000603000000000000" pitchFamily="2" charset="0"/>
                          <a:sym typeface="Comfortaa"/>
                        </a:rPr>
                        <a:t>Description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 sz="900" u="none" strike="noStrike" cap="none">
                          <a:latin typeface="HELLOBASIC" panose="02000603000000000000" pitchFamily="2" charset="0"/>
                          <a:ea typeface="HELLOBASIC" panose="02000603000000000000" pitchFamily="2" charset="0"/>
                          <a:sym typeface="Comfortaa"/>
                        </a:rPr>
                        <a:t>Create Mental Images</a:t>
                      </a: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 sz="900" u="none" strike="noStrike" cap="none">
                          <a:latin typeface="HELLOBASIC" panose="02000603000000000000" pitchFamily="2" charset="0"/>
                          <a:ea typeface="HELLOBASIC" panose="02000603000000000000" pitchFamily="2" charset="0"/>
                          <a:sym typeface="Comfortaa"/>
                        </a:rPr>
                        <a:t>Point of View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 sz="900" u="none" strike="noStrike" cap="none">
                          <a:latin typeface="HELLOBASIC" panose="02000603000000000000" pitchFamily="2" charset="0"/>
                          <a:ea typeface="HELLOBASIC" panose="02000603000000000000" pitchFamily="2" charset="0"/>
                          <a:sym typeface="Comfortaa"/>
                        </a:rPr>
                        <a:t>Monitor and Clarify</a:t>
                      </a:r>
                    </a:p>
                  </a:txBody>
                  <a:tcPr marL="60502" marR="60502" marT="60502" marB="60502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" name="Google Shape;84;p2"/>
          <p:cNvGraphicFramePr/>
          <p:nvPr/>
        </p:nvGraphicFramePr>
        <p:xfrm>
          <a:off x="3651487" y="4097222"/>
          <a:ext cx="1482486" cy="639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6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HELLOETCHASKETCH" panose="02000603000000000000" pitchFamily="2" charset="0"/>
                          <a:cs typeface="Comfortaa"/>
                          <a:sym typeface="Comfortaa"/>
                        </a:rPr>
                        <a:t>FLUENCY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HELLOETCHASKETCH" panose="02000603000000000000" pitchFamily="2" charset="0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31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LOBASIC" panose="02000603000000000000" pitchFamily="2" charset="0"/>
                          <a:ea typeface="HELLOBASIC" panose="02000603000000000000" pitchFamily="2" charset="0"/>
                          <a:cs typeface="Comfortaa"/>
                          <a:sym typeface="Comfortaa"/>
                        </a:rPr>
                        <a:t>Reading Rate</a:t>
                      </a:r>
                      <a:endParaRPr sz="1200" u="none" strike="noStrike" cap="none">
                        <a:latin typeface="HELLOBASIC" panose="02000603000000000000" pitchFamily="2" charset="0"/>
                        <a:ea typeface="HELLOBASIC" panose="02000603000000000000" pitchFamily="2" charset="0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2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Google Shape;85;p2"/>
          <p:cNvGraphicFramePr/>
          <p:nvPr/>
        </p:nvGraphicFramePr>
        <p:xfrm>
          <a:off x="3640911" y="4834446"/>
          <a:ext cx="1482486" cy="597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6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WRITING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31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HELLOBASIC" panose="02000603000000000000" pitchFamily="2" charset="0"/>
                          <a:ea typeface="HELLOBASIC" panose="02000603000000000000" pitchFamily="2" charset="0"/>
                          <a:cs typeface="Comfortaa"/>
                          <a:sym typeface="Comfortaa"/>
                        </a:rPr>
                        <a:t>Research Essay</a:t>
                      </a:r>
                      <a:endParaRPr sz="1200" u="none" strike="noStrike" cap="none">
                        <a:latin typeface="HELLOBASIC" panose="02000603000000000000" pitchFamily="2" charset="0"/>
                        <a:ea typeface="HELLOBASIC" panose="02000603000000000000" pitchFamily="2" charset="0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" name="Google Shape;86;p2"/>
          <p:cNvGraphicFramePr/>
          <p:nvPr/>
        </p:nvGraphicFramePr>
        <p:xfrm>
          <a:off x="3651487" y="5610159"/>
          <a:ext cx="1482486" cy="7754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6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/>
                          <a:ea typeface="Comfortaa"/>
                          <a:cs typeface="Comfortaa"/>
                          <a:sym typeface="Comfortaa"/>
                        </a:rPr>
                        <a:t>GRAMMAR</a:t>
                      </a:r>
                      <a:endParaRPr sz="1000" b="1" u="none" strike="noStrike" cap="none">
                        <a:latin typeface="KG Second Chances Sketch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31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LOBASIC" panose="02000603000000000000" pitchFamily="2" charset="0"/>
                          <a:ea typeface="HELLOBASIC" panose="02000603000000000000" pitchFamily="2" charset="0"/>
                          <a:cs typeface="Comfortaa"/>
                          <a:sym typeface="Comfortaa"/>
                        </a:rPr>
                        <a:t> Statements</a:t>
                      </a:r>
                      <a:endParaRPr lang="en-US" sz="1200" u="none" strike="noStrike" cap="none">
                        <a:latin typeface="HELLOBASIC"/>
                        <a:ea typeface="HELLOBASIC" panose="02000603000000000000" pitchFamily="2" charset="0"/>
                        <a:cs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3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7" name="Google Shape;87;p2"/>
          <p:cNvGraphicFramePr/>
          <p:nvPr/>
        </p:nvGraphicFramePr>
        <p:xfrm>
          <a:off x="5339704" y="3841750"/>
          <a:ext cx="2985620" cy="12088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6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867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SPELLING WORDS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drink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drop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trash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trip</a:t>
                      </a: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5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dress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5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crab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5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frog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5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grits</a:t>
                      </a:r>
                    </a:p>
                  </a:txBody>
                  <a:tcPr marL="60502" marR="60502" marT="60502" marB="60502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9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trust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9"/>
                      </a:pPr>
                      <a:r>
                        <a:rPr lang="en-US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grass</a:t>
                      </a:r>
                    </a:p>
                  </a:txBody>
                  <a:tcPr marL="60502" marR="60502" marT="60502" marB="60502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8" name="Google Shape;88;p2"/>
          <p:cNvGraphicFramePr/>
          <p:nvPr/>
        </p:nvGraphicFramePr>
        <p:xfrm>
          <a:off x="5213714" y="5009210"/>
          <a:ext cx="3271385" cy="2823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7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6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WEEKLY STORIES </a:t>
                      </a:r>
                      <a:endParaRPr sz="10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0502" marR="60502" marT="60502" marB="60502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7C49783-6479-C542-805A-FE21A55FF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341">
            <a:off x="3525688" y="336745"/>
            <a:ext cx="1260088" cy="548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444A5-7D9F-4E40-8C57-BCEF99D5B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37" y="-13239"/>
            <a:ext cx="2081048" cy="14203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C0840-A44F-FA49-BFF9-16A1D343ED57}"/>
              </a:ext>
            </a:extLst>
          </p:cNvPr>
          <p:cNvSpPr/>
          <p:nvPr/>
        </p:nvSpPr>
        <p:spPr>
          <a:xfrm>
            <a:off x="6468286" y="307482"/>
            <a:ext cx="257175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ts val="1400"/>
            </a:pPr>
            <a:r>
              <a:rPr lang="en-US" sz="1350" b="1">
                <a:latin typeface="KG Lego House" panose="02000503000000020004" pitchFamily="2" charset="77"/>
                <a:ea typeface="HELLOCHUNKY" panose="02000603000000000000" pitchFamily="2" charset="0"/>
              </a:rPr>
              <a:t>LEARNING</a:t>
            </a:r>
          </a:p>
          <a:p>
            <a:pPr algn="ctr">
              <a:buSzPts val="1400"/>
            </a:pPr>
            <a:r>
              <a:rPr lang="en-US" sz="1350" b="1">
                <a:latin typeface="KG Lego House" panose="02000503000000020004" pitchFamily="2" charset="77"/>
                <a:ea typeface="HELLOCHUNKY" panose="02000603000000000000" pitchFamily="2" charset="0"/>
              </a:rPr>
              <a:t> MINDSET</a:t>
            </a:r>
            <a:r>
              <a:rPr lang="en-US" sz="1200" b="1">
                <a:latin typeface="KG Lego House" panose="02000503000000020004" pitchFamily="2" charset="77"/>
                <a:ea typeface="HELLOCHUNKY" panose="02000603000000000000" pitchFamily="2" charset="0"/>
              </a:rPr>
              <a:t>: </a:t>
            </a:r>
          </a:p>
          <a:p>
            <a:pPr algn="ctr">
              <a:buSzPts val="1400"/>
            </a:pPr>
            <a:r>
              <a:rPr lang="en-US" sz="1200" b="1">
                <a:latin typeface="KG Lego House" panose="02000503000000020004" pitchFamily="2" charset="77"/>
                <a:ea typeface="HELLOCHUNKY" panose="02000603000000000000" pitchFamily="2" charset="0"/>
              </a:rPr>
              <a:t>Curiosity</a:t>
            </a:r>
          </a:p>
        </p:txBody>
      </p:sp>
      <p:sp>
        <p:nvSpPr>
          <p:cNvPr id="2" name="AutoShape 2" descr="This image in the Teacher's Guide also appears in another component in IntoReading where it is described in detail.">
            <a:extLst>
              <a:ext uri="{FF2B5EF4-FFF2-40B4-BE49-F238E27FC236}">
                <a16:creationId xmlns:a16="http://schemas.microsoft.com/office/drawing/2014/main" id="{55C8D472-E5FC-006C-864E-8DE90DC03E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5270" y="332749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" name="AutoShape 2" descr="This image in the Teacher's Guide also appears in another component in IntoReading where it is described in detail.">
            <a:extLst>
              <a:ext uri="{FF2B5EF4-FFF2-40B4-BE49-F238E27FC236}">
                <a16:creationId xmlns:a16="http://schemas.microsoft.com/office/drawing/2014/main" id="{E6350C6F-A49B-B71D-16FA-DEB916B786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2091" y="3325091"/>
            <a:ext cx="207818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2345" tIns="31173" rIns="62345" bIns="31173" numCol="1" anchor="t" anchorCtr="0" compatLnSpc="1">
            <a:prstTxWarp prst="textNoShape">
              <a:avLst/>
            </a:prstTxWarp>
          </a:bodyPr>
          <a:lstStyle/>
          <a:p>
            <a:endParaRPr lang="en-US" sz="1227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3DBF1-C8AC-DBCD-0C4D-27F4016C8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768" y="5409266"/>
            <a:ext cx="1026102" cy="916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91ED2-6A72-D7EA-40A0-1190E5704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286" y="5420158"/>
            <a:ext cx="933072" cy="905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25BEDB-A982-7CAB-13F4-1C4F01F03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987" y="5415460"/>
            <a:ext cx="933073" cy="9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16EAFA9450641AE3F8D145A085DBA" ma:contentTypeVersion="0" ma:contentTypeDescription="Create a new document." ma:contentTypeScope="" ma:versionID="81fdc7456360609f1c9340a7b1e034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1053B4-80AA-4963-A91A-F5BFFD33E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7817D-FA06-4988-8683-31FDDABF4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Widescreen</PresentationFormat>
  <Paragraphs>77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HMH Module 3 Week 2:  Amazing Animals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Papisan, Sarah</dc:creator>
  <cp:lastModifiedBy>Papisan, Sarah</cp:lastModifiedBy>
  <cp:revision>4</cp:revision>
  <dcterms:created xsi:type="dcterms:W3CDTF">2022-09-29T19:51:24Z</dcterms:created>
  <dcterms:modified xsi:type="dcterms:W3CDTF">2022-09-29T20:20:16Z</dcterms:modified>
</cp:coreProperties>
</file>